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1032"/>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2/18/2021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2/18/2021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2/18/2021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2/18/2021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2/18/2021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2/18/2021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2/18/2021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Companies%20(P%20Market)!R3C2:R30C9"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10954" y="838200"/>
            <a:ext cx="4193777"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2021/02/18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786199"/>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b="1" u="sng"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السابع من العام </a:t>
            </a:r>
            <a:r>
              <a:rPr lang="en-US" sz="1100" dirty="0">
                <a:latin typeface="Calibri Light" panose="020F0302020204030204" pitchFamily="34" charset="0"/>
                <a:ea typeface="Calibri" panose="020F0502020204030204" pitchFamily="34" charset="0"/>
              </a:rPr>
              <a:t>2021</a:t>
            </a:r>
            <a:r>
              <a:rPr lang="ar-SA" sz="1100" dirty="0">
                <a:latin typeface="Calibri" panose="020F0502020204030204" pitchFamily="34" charset="0"/>
                <a:ea typeface="Calibri" panose="020F0502020204030204" pitchFamily="34" charset="0"/>
              </a:rPr>
              <a:t> والمنتهي في الثامن عشر من فبراير على تباين في أداء مؤشراتها بالمقارنة مع اقفال الأسبوع الماضي، حيث ارتفع مؤشر السوق الأول منفردا بنسبة 0.04%،  في حين تراجع مؤشر السوق العام بنسبة 0.1%، وكذلك مؤشر السوق الرئيسي بنسبة 0.4%، كما </a:t>
            </a:r>
            <a:r>
              <a:rPr lang="ar-SA" sz="1100" dirty="0" smtClean="0">
                <a:latin typeface="Calibri" panose="020F0502020204030204" pitchFamily="34" charset="0"/>
                <a:ea typeface="Calibri" panose="020F0502020204030204" pitchFamily="34" charset="0"/>
              </a:rPr>
              <a:t>انخفض كل من </a:t>
            </a:r>
            <a:r>
              <a:rPr lang="ar-SA" sz="1100" dirty="0">
                <a:latin typeface="Calibri" panose="020F0502020204030204" pitchFamily="34" charset="0"/>
                <a:ea typeface="Calibri" panose="020F0502020204030204" pitchFamily="34" charset="0"/>
              </a:rPr>
              <a:t>المعدل اليومي لقيمة الأسهم المتداولة بنسبة 2.4% إلى 45 مليون د.ك خلال الأسبوع بالمقارنة مع 46.1 مليون د.ك للأسبوع الماضي، </a:t>
            </a:r>
            <a:r>
              <a:rPr lang="ar-SA" sz="1100" dirty="0" smtClean="0">
                <a:latin typeface="Calibri" panose="020F0502020204030204" pitchFamily="34" charset="0"/>
                <a:ea typeface="Calibri" panose="020F0502020204030204" pitchFamily="34" charset="0"/>
              </a:rPr>
              <a:t>وكذلك المعدل </a:t>
            </a:r>
            <a:r>
              <a:rPr lang="ar-SA" sz="1100" dirty="0">
                <a:latin typeface="Calibri" panose="020F0502020204030204" pitchFamily="34" charset="0"/>
                <a:ea typeface="Calibri" panose="020F0502020204030204" pitchFamily="34" charset="0"/>
              </a:rPr>
              <a:t>اليومي لكمية الأسهم المتداولة بنسبة 17.3% إلي 334 مليون سهم بالمقارنة مع 405 مليون سهم.</a:t>
            </a:r>
            <a:endParaRPr lang="en-US"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جاء أداء مؤشرات البورصة خلال تداولات الأسبوع ايجابيا </a:t>
            </a:r>
            <a:r>
              <a:rPr lang="ar-SA" sz="1100" dirty="0" smtClean="0">
                <a:latin typeface="Calibri" panose="020F0502020204030204" pitchFamily="34" charset="0"/>
                <a:ea typeface="Calibri" panose="020F0502020204030204" pitchFamily="34" charset="0"/>
              </a:rPr>
              <a:t>بشكل عام، </a:t>
            </a:r>
            <a:r>
              <a:rPr lang="ar-SA" sz="1100" dirty="0">
                <a:latin typeface="Calibri" panose="020F0502020204030204" pitchFamily="34" charset="0"/>
                <a:ea typeface="Calibri" panose="020F0502020204030204" pitchFamily="34" charset="0"/>
              </a:rPr>
              <a:t>حيث أقفلت كافة جلسات الأسبوع على مكاسب </a:t>
            </a:r>
            <a:r>
              <a:rPr lang="ar-SA" sz="1100" dirty="0" smtClean="0">
                <a:latin typeface="Calibri" panose="020F0502020204030204" pitchFamily="34" charset="0"/>
                <a:ea typeface="Calibri" panose="020F0502020204030204" pitchFamily="34" charset="0"/>
              </a:rPr>
              <a:t>طفيفة، عدا </a:t>
            </a:r>
            <a:r>
              <a:rPr lang="ar-SA" sz="1100" dirty="0">
                <a:latin typeface="Calibri" panose="020F0502020204030204" pitchFamily="34" charset="0"/>
                <a:ea typeface="Calibri" panose="020F0502020204030204" pitchFamily="34" charset="0"/>
              </a:rPr>
              <a:t>جلسة التداول الأخيرة والتي أغلقت على خسائر </a:t>
            </a:r>
            <a:r>
              <a:rPr lang="ar-SA" sz="1100" dirty="0" smtClean="0">
                <a:latin typeface="Calibri" panose="020F0502020204030204" pitchFamily="34" charset="0"/>
                <a:ea typeface="Calibri" panose="020F0502020204030204" pitchFamily="34" charset="0"/>
              </a:rPr>
              <a:t>متفاوتة. </a:t>
            </a:r>
            <a:endParaRPr lang="ar-SA"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وبالنظر إلى تداولات الأسبوع، نجد أنها شهدت هدوءا نسبيا بالمقارنة مع تداولات الفترة الماضية، حيث تراجعت وتيرة الزخم الشرائي بشكل ملحوظ، وهو ما عزز من تراجع المعدل اليومي لقيم وأحجام التداول، كما أن ارتفاع وتيرة التداولات بشكل </a:t>
            </a:r>
            <a:r>
              <a:rPr lang="ar-SA" sz="1100" dirty="0" smtClean="0">
                <a:latin typeface="Calibri" panose="020F0502020204030204" pitchFamily="34" charset="0"/>
                <a:ea typeface="Calibri" panose="020F0502020204030204" pitchFamily="34" charset="0"/>
              </a:rPr>
              <a:t>خاص </a:t>
            </a:r>
            <a:r>
              <a:rPr lang="ar-SA" sz="1100" dirty="0">
                <a:latin typeface="Calibri" panose="020F0502020204030204" pitchFamily="34" charset="0"/>
                <a:ea typeface="Calibri" panose="020F0502020204030204" pitchFamily="34" charset="0"/>
              </a:rPr>
              <a:t>على سهم شركة هيومن سوفت القابضة، عقب توصية مجلس إدارة الشركة بتوزيعات نقدية بمقدار 400 فلس للسهم الواحد لم يُفلح في ارتفاع المعدل اليومي لقيم </a:t>
            </a:r>
            <a:r>
              <a:rPr lang="ar-SA" sz="1100" dirty="0" smtClean="0">
                <a:latin typeface="Calibri" panose="020F0502020204030204" pitchFamily="34" charset="0"/>
                <a:ea typeface="Calibri" panose="020F0502020204030204" pitchFamily="34" charset="0"/>
              </a:rPr>
              <a:t>التداول بالمقارنة مع الأسبوع الماضي.</a:t>
            </a:r>
            <a:endParaRPr lang="ar-SA"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 وعلى الرغم من وجود عمليات شراء انتقائية ملحوظة، إلا أن استمرار موجة الضغوط البيعية على شريحة واسعة من أسهم السوق الأول أدت إلى تقليص أغلب المكاسب السوقية لهذه الأسهم، الأمر الذي يظهر جليا في تلاشي كافة المكاسب السوقية لمؤشر قطاع البنوك خلال الفترة </a:t>
            </a:r>
            <a:r>
              <a:rPr lang="ar-SA" sz="1100" dirty="0" smtClean="0">
                <a:latin typeface="Calibri" panose="020F0502020204030204" pitchFamily="34" charset="0"/>
                <a:ea typeface="Calibri" panose="020F0502020204030204" pitchFamily="34" charset="0"/>
              </a:rPr>
              <a:t>من 0.7</a:t>
            </a:r>
            <a:r>
              <a:rPr lang="ar-SA" sz="1100" dirty="0">
                <a:latin typeface="Calibri" panose="020F0502020204030204" pitchFamily="34" charset="0"/>
                <a:ea typeface="Calibri" panose="020F0502020204030204" pitchFamily="34" charset="0"/>
              </a:rPr>
              <a:t>% إلى خسائر </a:t>
            </a:r>
            <a:r>
              <a:rPr lang="ar-SA" sz="1100" dirty="0" smtClean="0">
                <a:latin typeface="Calibri" panose="020F0502020204030204" pitchFamily="34" charset="0"/>
                <a:ea typeface="Calibri" panose="020F0502020204030204" pitchFamily="34" charset="0"/>
              </a:rPr>
              <a:t>بنحو 0.1</a:t>
            </a:r>
            <a:r>
              <a:rPr lang="ar-SA" sz="1100" dirty="0">
                <a:latin typeface="Calibri" panose="020F0502020204030204" pitchFamily="34" charset="0"/>
                <a:ea typeface="Calibri" panose="020F0502020204030204" pitchFamily="34" charset="0"/>
              </a:rPr>
              <a:t>%، وهو ما انعكس بنهاية الأمر على الأداء الإيجابي المتواضع لمؤشر السوق الأول. أما أسهم السوق الرئيسي فقد شهدت ضغوط بيعية على العديد من الأسهم بعدما نجحت في تسجيل مكاسب سوقية حادة خلال الفترة </a:t>
            </a:r>
            <a:r>
              <a:rPr lang="ar-SA" sz="1100" dirty="0" smtClean="0">
                <a:latin typeface="Calibri" panose="020F0502020204030204" pitchFamily="34" charset="0"/>
                <a:ea typeface="Calibri" panose="020F0502020204030204" pitchFamily="34" charset="0"/>
              </a:rPr>
              <a:t>الماضية، وهو </a:t>
            </a:r>
            <a:r>
              <a:rPr lang="ar-SA" sz="1100" dirty="0">
                <a:latin typeface="Calibri" panose="020F0502020204030204" pitchFamily="34" charset="0"/>
                <a:ea typeface="Calibri" panose="020F0502020204030204" pitchFamily="34" charset="0"/>
              </a:rPr>
              <a:t>ما دفع مؤشر السوق الرئيسي إلى تسجيل </a:t>
            </a:r>
            <a:r>
              <a:rPr lang="ar-SA" sz="1100" dirty="0" smtClean="0">
                <a:latin typeface="Calibri" panose="020F0502020204030204" pitchFamily="34" charset="0"/>
                <a:ea typeface="Calibri" panose="020F0502020204030204" pitchFamily="34" charset="0"/>
              </a:rPr>
              <a:t>خسائر </a:t>
            </a:r>
            <a:r>
              <a:rPr lang="ar-SA" sz="1100" dirty="0">
                <a:latin typeface="Calibri" panose="020F0502020204030204" pitchFamily="34" charset="0"/>
                <a:ea typeface="Calibri" panose="020F0502020204030204" pitchFamily="34" charset="0"/>
              </a:rPr>
              <a:t>سوقية أسبوعية، ناهيك عن تراجع المتوسط اليومي لأحجام التداول بشكل </a:t>
            </a:r>
            <a:r>
              <a:rPr lang="ar-SA" sz="1100" dirty="0" smtClean="0">
                <a:latin typeface="Calibri" panose="020F0502020204030204" pitchFamily="34" charset="0"/>
                <a:ea typeface="Calibri" panose="020F0502020204030204" pitchFamily="34" charset="0"/>
              </a:rPr>
              <a:t>ملحوظ، في اشارة إلى تراجع وتيرة الزخم المضاربي.</a:t>
            </a:r>
            <a:endParaRPr lang="ar-SA"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يُذكر أن حالة الخوف المتزايد من تداعيات </a:t>
            </a:r>
            <a:r>
              <a:rPr lang="ar-SA" sz="1100" dirty="0" smtClean="0">
                <a:latin typeface="Calibri" panose="020F0502020204030204" pitchFamily="34" charset="0"/>
                <a:ea typeface="Calibri" panose="020F0502020204030204" pitchFamily="34" charset="0"/>
              </a:rPr>
              <a:t>كوفيد 19، </a:t>
            </a:r>
            <a:r>
              <a:rPr lang="ar-SA" sz="1100" dirty="0">
                <a:latin typeface="Calibri" panose="020F0502020204030204" pitchFamily="34" charset="0"/>
                <a:ea typeface="Calibri" panose="020F0502020204030204" pitchFamily="34" charset="0"/>
              </a:rPr>
              <a:t>وتزايد عدد حالات الإصابة، وما قد يتبعه من تشديد الإجراءات الإحترازية بغرض السيطرة على هذا الوباء، قد ألقى بظلاله السلبية على سلوك المتعاملين</a:t>
            </a:r>
            <a:r>
              <a:rPr lang="ar-SA" sz="1100" dirty="0" smtClean="0">
                <a:latin typeface="Calibri" panose="020F0502020204030204" pitchFamily="34" charset="0"/>
                <a:ea typeface="Calibri" panose="020F0502020204030204" pitchFamily="34" charset="0"/>
              </a:rPr>
              <a:t>.</a:t>
            </a:r>
            <a:endParaRPr lang="ar-SA"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105411279"/>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2052"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7083991"/>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rPr>
              <a:t>أهم </a:t>
            </a:r>
            <a:r>
              <a:rPr lang="ar-SA" sz="1100" b="1" u="sng" dirty="0">
                <a:latin typeface="Calibri" panose="020F0502020204030204" pitchFamily="34" charset="0"/>
                <a:ea typeface="Calibri" panose="020F0502020204030204" pitchFamily="34" charset="0"/>
              </a:rPr>
              <a:t>افصاحات الشركات خلال الفترة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ارتفعت أرباح شركة هيومن سوفت القابضة بنسبة 4.5% إلى 37.5 مليون د.ك بالمقارنة مع 35.9 مليون د.ك للعام 2019، وقد أوصى مجلس إدارة الشركة بتوزيعات نقدية </a:t>
            </a:r>
            <a:r>
              <a:rPr lang="ar-SA" sz="1100" dirty="0" smtClean="0">
                <a:latin typeface="+mj-lt"/>
                <a:ea typeface="Calibri" panose="020F0502020204030204" pitchFamily="34" charset="0"/>
              </a:rPr>
              <a:t>بمقدار </a:t>
            </a:r>
            <a:r>
              <a:rPr lang="ar-SA" sz="1100" dirty="0">
                <a:latin typeface="+mj-lt"/>
                <a:ea typeface="Calibri" panose="020F0502020204030204" pitchFamily="34" charset="0"/>
              </a:rPr>
              <a:t>400 فلس للسهم الواحد لمساهمي الشركة.</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تراجعت أرباح بنك برقان بنسبة 60% </a:t>
            </a:r>
            <a:r>
              <a:rPr lang="ar-SA" sz="1100" dirty="0" smtClean="0">
                <a:latin typeface="+mj-lt"/>
                <a:ea typeface="Calibri" panose="020F0502020204030204" pitchFamily="34" charset="0"/>
              </a:rPr>
              <a:t>إلى33.7 </a:t>
            </a:r>
            <a:r>
              <a:rPr lang="ar-SA" sz="1100" dirty="0">
                <a:latin typeface="+mj-lt"/>
                <a:ea typeface="Calibri" panose="020F0502020204030204" pitchFamily="34" charset="0"/>
              </a:rPr>
              <a:t>مليون د.ك للعام 2020، بالمقارنة </a:t>
            </a:r>
            <a:r>
              <a:rPr lang="ar-SA" sz="1100" dirty="0" smtClean="0">
                <a:latin typeface="+mj-lt"/>
                <a:ea typeface="Calibri" panose="020F0502020204030204" pitchFamily="34" charset="0"/>
              </a:rPr>
              <a:t>مع84.7 </a:t>
            </a:r>
            <a:r>
              <a:rPr lang="ar-SA" sz="1100" dirty="0">
                <a:latin typeface="+mj-lt"/>
                <a:ea typeface="Calibri" panose="020F0502020204030204" pitchFamily="34" charset="0"/>
              </a:rPr>
              <a:t>مليون د.ك للعام 2019، وقد أوصى مجلس إدارة البنك بتوزيعات نقدية </a:t>
            </a:r>
            <a:r>
              <a:rPr lang="ar-SA" sz="1100" dirty="0" smtClean="0">
                <a:latin typeface="+mj-lt"/>
                <a:ea typeface="Calibri" panose="020F0502020204030204" pitchFamily="34" charset="0"/>
              </a:rPr>
              <a:t>بمقدار </a:t>
            </a:r>
            <a:r>
              <a:rPr lang="ar-SA" sz="1100" dirty="0">
                <a:latin typeface="+mj-lt"/>
                <a:ea typeface="Calibri" panose="020F0502020204030204" pitchFamily="34" charset="0"/>
              </a:rPr>
              <a:t>5 فلس للسهم الواحد، 5% أسهم منحة لمساهمي البنك.</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تكبد البنك الأهلي الكويتي خسائر بنحو 69.7 مليون د.ك للعام 2020، بالمقارنة مع أرباح بمقدار 28.7 مليون د.ك للعام 2019، وقد أوصى مجلس إدارة البنك بتوزيع 5% أسهم منحة لمساهمي البنك.</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تراجعت أرباح شركة المباني </a:t>
            </a:r>
            <a:r>
              <a:rPr lang="ar-SA" sz="1100" dirty="0" smtClean="0">
                <a:latin typeface="+mj-lt"/>
                <a:ea typeface="Calibri" panose="020F0502020204030204" pitchFamily="34" charset="0"/>
              </a:rPr>
              <a:t>بنسبة 61.7</a:t>
            </a:r>
            <a:r>
              <a:rPr lang="ar-SA" sz="1100" dirty="0">
                <a:latin typeface="+mj-lt"/>
                <a:ea typeface="Calibri" panose="020F0502020204030204" pitchFamily="34" charset="0"/>
              </a:rPr>
              <a:t>% إلى 21.6 مليون د.ك للعام 2020، بالمقارنة مع 56.4 مليون د.ك للعام 2019، وقد أوصى مجلس إدارة الشركة بتوزيعات نقدية </a:t>
            </a:r>
            <a:r>
              <a:rPr lang="ar-SA" sz="1100" dirty="0" smtClean="0">
                <a:latin typeface="+mj-lt"/>
                <a:ea typeface="Calibri" panose="020F0502020204030204" pitchFamily="34" charset="0"/>
              </a:rPr>
              <a:t>بمقدار </a:t>
            </a:r>
            <a:r>
              <a:rPr lang="ar-SA" sz="1100" dirty="0">
                <a:latin typeface="+mj-lt"/>
                <a:ea typeface="Calibri" panose="020F0502020204030204" pitchFamily="34" charset="0"/>
              </a:rPr>
              <a:t>6 فلس للسهم الواحد، 6% أسهم منحة لمساهمي الشركة.</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تكبدت شركة ألافكو لتمويل شراء وتأجير الطائرات </a:t>
            </a:r>
            <a:r>
              <a:rPr lang="ar-SA" sz="1100" dirty="0" smtClean="0">
                <a:latin typeface="+mj-lt"/>
                <a:ea typeface="Calibri" panose="020F0502020204030204" pitchFamily="34" charset="0"/>
              </a:rPr>
              <a:t>خسائر </a:t>
            </a:r>
            <a:r>
              <a:rPr lang="ar-SA" sz="1100" dirty="0">
                <a:latin typeface="+mj-lt"/>
                <a:ea typeface="Calibri" panose="020F0502020204030204" pitchFamily="34" charset="0"/>
              </a:rPr>
              <a:t>بنحو 1.7 مليون د.ك للربع الأول المنتهي في 31 ديسمبر 2020، بالمقارنة مع أرباح بمقدار 9 مليون د.ك للفترة المقابلة.</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الجمعية العامة العادية لمساهمي بنك الكويت الوطني سوف تنعقد يوم السبت الموافق 6 مارس 2021.</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تسلمت شركة الخليج للكابلات والصناعات الكهربائية كتاب ترسية مناقصة توريد موصلات خطوط هوائية بمبلغ 4.5 مليون د.ك.</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أفادت شركة الصناعات الهندسية الثقيلة وبناء السفن بأنها قامت بتمديد توقيع عقد مع شركة نفط الكويت بقيمة 3.4 مليون د.ك، ولمدة إثني عشر شهرا لغاية 31 يناير 2022.</a:t>
            </a:r>
            <a:endParaRPr lang="en-US" sz="1100" dirty="0">
              <a:latin typeface="+mj-lt"/>
              <a:ea typeface="Calibri" panose="020F050202020403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mj-lt"/>
                <a:ea typeface="Calibri" panose="020F0502020204030204" pitchFamily="34" charset="0"/>
              </a:rPr>
              <a:t>بناءً على قرار الجمعية العامة للشركة الأولى للاستثمار، والتي أقـــرت فيها تخفيض رأس المال، فأنه تقرر إيقاف أسهم الشركة عن التداول اعتبارا من يوم الأحد الموافق 21-02-2021 إلى يوم الاربعاء الموافق 03-03-2021، وذلك لحين الانتهاء من إجراءات التخفيض على أن يتم إعادة أسهم الشركة للتداول اعتبارا من يوم الخميس الموافق 04-03-2021</a:t>
            </a:r>
            <a:r>
              <a:rPr lang="ar-SA" sz="1100" dirty="0" smtClean="0">
                <a:latin typeface="+mj-lt"/>
                <a:ea typeface="Calibri" panose="020F0502020204030204" pitchFamily="34" charset="0"/>
              </a:rPr>
              <a:t>.</a:t>
            </a:r>
          </a:p>
          <a:p>
            <a:pPr algn="justLow" rtl="1">
              <a:lnSpc>
                <a:spcPct val="150000"/>
              </a:lnSpc>
              <a:spcAft>
                <a:spcPts val="800"/>
              </a:spcAft>
            </a:pPr>
            <a:r>
              <a:rPr lang="ar-SA" sz="1200" b="1" dirty="0" smtClean="0">
                <a:solidFill>
                  <a:srgbClr val="00B050"/>
                </a:solidFill>
                <a:latin typeface="Calibri" panose="020F0502020204030204" pitchFamily="34" charset="0"/>
                <a:ea typeface="Calibri" panose="020F0502020204030204" pitchFamily="34" charset="0"/>
              </a:rPr>
              <a:t>خام </a:t>
            </a:r>
            <a:r>
              <a:rPr lang="ar-SA" sz="1200" b="1" dirty="0">
                <a:solidFill>
                  <a:srgbClr val="00B050"/>
                </a:solidFill>
                <a:latin typeface="Calibri" panose="020F0502020204030204" pitchFamily="34" charset="0"/>
                <a:ea typeface="Calibri" panose="020F0502020204030204" pitchFamily="34" charset="0"/>
              </a:rPr>
              <a:t>برنت يواصل تحقيق مكاسب للأسبوع </a:t>
            </a:r>
            <a:r>
              <a:rPr lang="ar-SA" sz="1200" b="1" dirty="0" smtClean="0">
                <a:solidFill>
                  <a:srgbClr val="00B050"/>
                </a:solidFill>
                <a:latin typeface="Calibri" panose="020F0502020204030204" pitchFamily="34" charset="0"/>
                <a:ea typeface="Calibri" panose="020F0502020204030204" pitchFamily="34" charset="0"/>
              </a:rPr>
              <a:t>الرابع </a:t>
            </a:r>
            <a:r>
              <a:rPr lang="ar-SA" sz="1200" b="1" dirty="0">
                <a:solidFill>
                  <a:srgbClr val="00B050"/>
                </a:solidFill>
                <a:latin typeface="Calibri" panose="020F0502020204030204" pitchFamily="34" charset="0"/>
                <a:ea typeface="Calibri" panose="020F0502020204030204" pitchFamily="34" charset="0"/>
              </a:rPr>
              <a:t>على التوالي</a:t>
            </a:r>
            <a:endParaRPr lang="en-US" sz="1200" b="1"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mj-lt"/>
                <a:ea typeface="Calibri" panose="020F0502020204030204" pitchFamily="34" charset="0"/>
              </a:rPr>
              <a:t>لا يزال خام برنت يواصل سلسلة صعوده متجاوزا مستوى 65 دولار أمريكي وذلك للمرة الأولى منذ شهر يناير 2020، ويُعزى هذا الصعود بشكل أساسي إلى تراجع المعروض في الولايات المتحدة الأمريكية، الناجم عن استمرار موجة برودة الطقس، والتي أدت إلى إغلاق منصات التنقيب عن الخام في ولاية تكساس، والتي تُعد أكبر ولاية منتجة للخام،. ناهيك عن تراجع مخزونات الخام الأمريكية للأسبوع الرابع على التوالي بمقدار 5.8 مليون برميل خلال الأسبوع الماضي المنتهي في 12 فبراير، وفقا لما كشفت عنه بيانات معهد البترول الأمريكي.</a:t>
            </a:r>
            <a:endParaRPr lang="en-US" sz="1100" dirty="0">
              <a:latin typeface="+mj-lt"/>
              <a:ea typeface="Calibri" panose="020F050202020403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16137" y="1258474"/>
            <a:ext cx="1727563" cy="37118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التكنولوجيا بنسبة </a:t>
            </a:r>
            <a:r>
              <a:rPr lang="ar-SA" sz="1000" dirty="0" smtClean="0"/>
              <a:t>4.3%، تلاه قطاع المواد الأساسية بنسبة 2.3%، في حين تصدر الخاسرين قطاع النفط والغاز بنسبة 7.7%، ثم قطاع التأمين بنسبة 5%.</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SA" sz="1000" dirty="0" smtClean="0"/>
              <a:t>البنوك وقطاع </a:t>
            </a:r>
            <a:r>
              <a:rPr lang="ar-SA" sz="1000" dirty="0"/>
              <a:t>الخدمات المالية </a:t>
            </a:r>
            <a:r>
              <a:rPr lang="ar-KW" sz="1000" dirty="0" smtClean="0"/>
              <a:t>وقطاع</a:t>
            </a:r>
            <a:r>
              <a:rPr lang="ar-SA" sz="1000" dirty="0" smtClean="0"/>
              <a:t>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32.2</a:t>
            </a:r>
            <a:r>
              <a:rPr lang="ar-KW" sz="1000" dirty="0" smtClean="0"/>
              <a:t>%</a:t>
            </a:r>
            <a:r>
              <a:rPr lang="ar-SA" sz="1000" dirty="0" smtClean="0"/>
              <a:t>، 29.6%، 15.3%</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العقار </a:t>
            </a:r>
            <a:r>
              <a:rPr lang="ar-KW" sz="1000" dirty="0" smtClean="0"/>
              <a:t>وقطاع </a:t>
            </a:r>
            <a:r>
              <a:rPr lang="ar-SA" sz="1000" dirty="0" smtClean="0"/>
              <a:t>البنوك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48.1</a:t>
            </a:r>
            <a:r>
              <a:rPr lang="ar-KW" sz="1000" dirty="0" smtClean="0"/>
              <a:t>%</a:t>
            </a:r>
            <a:r>
              <a:rPr lang="ar-SA" sz="1000" dirty="0" smtClean="0"/>
              <a:t>،</a:t>
            </a:r>
            <a:r>
              <a:rPr lang="ar-KW" sz="1000" dirty="0" smtClean="0"/>
              <a:t> </a:t>
            </a:r>
            <a:r>
              <a:rPr lang="ar-SA" sz="1000" dirty="0" smtClean="0"/>
              <a:t>18.1</a:t>
            </a:r>
            <a:r>
              <a:rPr lang="ar-KW" sz="1000" dirty="0" smtClean="0"/>
              <a:t>%</a:t>
            </a:r>
            <a:r>
              <a:rPr lang="ar-SA" sz="1000" dirty="0" smtClean="0"/>
              <a:t> </a:t>
            </a:r>
            <a:r>
              <a:rPr lang="ar-KW" sz="1000" dirty="0" smtClean="0"/>
              <a:t>و</a:t>
            </a:r>
            <a:r>
              <a:rPr lang="ar-SA" sz="1000" dirty="0" smtClean="0"/>
              <a:t>13%</a:t>
            </a:r>
            <a:r>
              <a:rPr lang="ar-KW" sz="1000" dirty="0" smtClean="0"/>
              <a:t> على </a:t>
            </a:r>
            <a:r>
              <a:rPr lang="ar-KW" sz="1000" dirty="0"/>
              <a:t>التوالي.</a:t>
            </a:r>
          </a:p>
        </p:txBody>
      </p:sp>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55532811"/>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9128"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03776795"/>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9129"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27834966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9130"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3621386" y="6029325"/>
            <a:ext cx="3122315" cy="2547369"/>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بنك الكويت الوطني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a:t>
            </a:r>
            <a:r>
              <a:rPr lang="ar-SA" sz="1000" dirty="0" smtClean="0"/>
              <a:t>بلغت 16.3</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832 فلس مرتفعا بنسبة 0.5%</a:t>
            </a:r>
            <a:r>
              <a:rPr lang="ar-KW" sz="1000" dirty="0" smtClean="0"/>
              <a:t>،</a:t>
            </a:r>
            <a:r>
              <a:rPr lang="ar-SA" sz="1000" dirty="0" smtClean="0"/>
              <a:t> وجاء سهم البنك الأهلي المتحد –البحرين- بالمركز الثاني </a:t>
            </a:r>
            <a:r>
              <a:rPr lang="ar-SA" sz="1000" dirty="0"/>
              <a:t>بقيمة تداول بلغ</a:t>
            </a:r>
            <a:r>
              <a:rPr lang="ar-KW" sz="1000" dirty="0"/>
              <a:t>ت</a:t>
            </a:r>
            <a:r>
              <a:rPr lang="ar-SA" sz="1000" dirty="0"/>
              <a:t> </a:t>
            </a:r>
            <a:r>
              <a:rPr lang="ar-SA" sz="1000" dirty="0" smtClean="0"/>
              <a:t>15.1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234 فلس مرتفعا بنسبة 2.6%، </a:t>
            </a:r>
            <a:r>
              <a:rPr lang="ar-KW" sz="1000" dirty="0" smtClean="0"/>
              <a:t>ثم </a:t>
            </a:r>
            <a:r>
              <a:rPr lang="ar-SA" sz="1000" dirty="0" smtClean="0"/>
              <a:t>جاء سهم</a:t>
            </a:r>
            <a:r>
              <a:rPr lang="ar-KW" sz="1000" dirty="0" smtClean="0"/>
              <a:t> </a:t>
            </a:r>
            <a:r>
              <a:rPr lang="ar-SA" sz="1000" dirty="0"/>
              <a:t>بيت التمويل الكويتي </a:t>
            </a:r>
            <a:r>
              <a:rPr lang="ar-SA" sz="1000" dirty="0" smtClean="0"/>
              <a:t>بالمركز </a:t>
            </a:r>
            <a:r>
              <a:rPr lang="ar-KW" sz="1000" dirty="0" smtClean="0"/>
              <a:t>الثالث</a:t>
            </a:r>
            <a:r>
              <a:rPr lang="ar-SA" sz="1000" dirty="0" smtClean="0"/>
              <a:t> بقيمة </a:t>
            </a:r>
            <a:r>
              <a:rPr lang="ar-SA" sz="1000" dirty="0"/>
              <a:t>تداول </a:t>
            </a:r>
            <a:r>
              <a:rPr lang="ar-SA" sz="1000" dirty="0" smtClean="0"/>
              <a:t>بلغت 15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720 فلس</a:t>
            </a:r>
            <a:r>
              <a:rPr lang="ar-SA" sz="1000" dirty="0"/>
              <a:t> </a:t>
            </a:r>
            <a:r>
              <a:rPr lang="ar-SA" sz="1000" dirty="0" smtClean="0"/>
              <a:t>مرتفعا بنسبة 0.1%.</a:t>
            </a:r>
            <a:endParaRPr lang="ar-KW" sz="1000" dirty="0"/>
          </a:p>
          <a:p>
            <a:pPr marL="0" lvl="2" algn="justLow" rtl="1">
              <a:buClr>
                <a:prstClr val="black"/>
              </a:buCl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5,771</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a:t>
            </a:r>
            <a:r>
              <a:rPr lang="ar-KW" sz="1000" dirty="0" smtClean="0"/>
              <a:t>بلغت </a:t>
            </a:r>
            <a:r>
              <a:rPr lang="ar-SA" sz="1000" dirty="0" smtClean="0"/>
              <a:t>5,536</a:t>
            </a:r>
            <a:r>
              <a:rPr lang="ar-KW" sz="1000" dirty="0" smtClean="0"/>
              <a:t> مليون د.ك</a:t>
            </a:r>
            <a:r>
              <a:rPr lang="ar-SA" sz="1000" dirty="0" smtClean="0"/>
              <a:t>، ثم شركة الإتصالات المتنقلة </a:t>
            </a:r>
            <a:r>
              <a:rPr lang="ar-KW" sz="1000" dirty="0" smtClean="0"/>
              <a:t>بالمرتبة الثالثة </a:t>
            </a:r>
            <a:r>
              <a:rPr lang="ar-KW" sz="1000" dirty="0"/>
              <a:t>بقيمة رأسمالية بلغت </a:t>
            </a:r>
            <a:r>
              <a:rPr lang="ar-SA" sz="1000" dirty="0" smtClean="0"/>
              <a:t>2,706</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58659" y="6029325"/>
            <a:ext cx="3370742"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155817072"/>
              </p:ext>
            </p:extLst>
          </p:nvPr>
        </p:nvGraphicFramePr>
        <p:xfrm>
          <a:off x="152400" y="6231834"/>
          <a:ext cx="3383261" cy="2344859"/>
        </p:xfrm>
        <a:graphic>
          <a:graphicData uri="http://schemas.openxmlformats.org/presentationml/2006/ole">
            <mc:AlternateContent xmlns:mc="http://schemas.openxmlformats.org/markup-compatibility/2006">
              <mc:Choice xmlns:v="urn:schemas-microsoft-com:vml" Requires="v">
                <p:oleObj spid="_x0000_s141330" name="Worksheet" r:id="rId5" imgW="4324275" imgH="2914650" progId="Excel.Sheet.12">
                  <p:link updateAutomatic="1"/>
                </p:oleObj>
              </mc:Choice>
              <mc:Fallback>
                <p:oleObj name="Worksheet" r:id="rId5" imgW="4324275" imgH="2914650" progId="Excel.Sheet.12">
                  <p:link updateAutomatic="1"/>
                  <p:pic>
                    <p:nvPicPr>
                      <p:cNvPr id="0" name=""/>
                      <p:cNvPicPr/>
                      <p:nvPr/>
                    </p:nvPicPr>
                    <p:blipFill>
                      <a:blip r:embed="rId6"/>
                      <a:stretch>
                        <a:fillRect/>
                      </a:stretch>
                    </p:blipFill>
                    <p:spPr>
                      <a:xfrm>
                        <a:off x="152400" y="6231834"/>
                        <a:ext cx="3383261" cy="2344859"/>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24836294"/>
              </p:ext>
            </p:extLst>
          </p:nvPr>
        </p:nvGraphicFramePr>
        <p:xfrm>
          <a:off x="152400" y="1147763"/>
          <a:ext cx="6624638" cy="4779270"/>
        </p:xfrm>
        <a:graphic>
          <a:graphicData uri="http://schemas.openxmlformats.org/presentationml/2006/ole">
            <mc:AlternateContent xmlns:mc="http://schemas.openxmlformats.org/markup-compatibility/2006">
              <mc:Choice xmlns:v="urn:schemas-microsoft-com:vml" Requires="v">
                <p:oleObj spid="_x0000_s141331" name="Worksheet" r:id="rId7" imgW="6686475" imgH="4886325" progId="Excel.Sheet.12">
                  <p:link updateAutomatic="1"/>
                </p:oleObj>
              </mc:Choice>
              <mc:Fallback>
                <p:oleObj name="Worksheet" r:id="rId7" imgW="6686475" imgH="4886325" progId="Excel.Sheet.12">
                  <p:link updateAutomatic="1"/>
                  <p:pic>
                    <p:nvPicPr>
                      <p:cNvPr id="0" name=""/>
                      <p:cNvPicPr/>
                      <p:nvPr/>
                    </p:nvPicPr>
                    <p:blipFill>
                      <a:blip r:embed="rId8"/>
                      <a:stretch>
                        <a:fillRect/>
                      </a:stretch>
                    </p:blipFill>
                    <p:spPr>
                      <a:xfrm>
                        <a:off x="152400" y="1147763"/>
                        <a:ext cx="6624638" cy="477927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66688" y="3831672"/>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243417" y="3831672"/>
            <a:ext cx="2500283"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a:t>مجموعة أرزان المالية للتمويل والإستثمار </a:t>
            </a:r>
            <a:r>
              <a:rPr lang="ar-SA" sz="1000" dirty="0" smtClean="0"/>
              <a:t>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20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96</a:t>
            </a:r>
            <a:r>
              <a:rPr lang="ar-KW" sz="1000" dirty="0" smtClean="0"/>
              <a:t> </a:t>
            </a:r>
            <a:r>
              <a:rPr lang="ar-SA" sz="1000" dirty="0" smtClean="0"/>
              <a:t>فلس مرتفعا بنسبة 1.6%</a:t>
            </a:r>
            <a:r>
              <a:rPr lang="ar-KW" sz="1000" dirty="0" smtClean="0"/>
              <a:t>، </a:t>
            </a:r>
            <a:r>
              <a:rPr lang="ar-SA" sz="1000" dirty="0" smtClean="0"/>
              <a:t>وجاء سهم شركة الإستشارات المالية الدولية بالمركز الثاني </a:t>
            </a:r>
            <a:r>
              <a:rPr lang="ar-SA" sz="1000" dirty="0"/>
              <a:t>بقيمة تداول </a:t>
            </a:r>
            <a:r>
              <a:rPr lang="ar-SA" sz="1000" dirty="0" smtClean="0"/>
              <a:t>بلغت 9.9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106 </a:t>
            </a:r>
            <a:r>
              <a:rPr lang="ar-SA" sz="1000" dirty="0"/>
              <a:t>فلس </a:t>
            </a:r>
            <a:r>
              <a:rPr lang="ar-SA" sz="1000" dirty="0" smtClean="0"/>
              <a:t>مرتفعا </a:t>
            </a:r>
            <a:r>
              <a:rPr lang="ar-SA" sz="1000" dirty="0" smtClean="0"/>
              <a:t>بنسبة 1%، </a:t>
            </a:r>
            <a:r>
              <a:rPr lang="ar-SA" sz="1000" dirty="0" smtClean="0"/>
              <a:t>ثم جاء </a:t>
            </a:r>
            <a:r>
              <a:rPr lang="ar-SA" sz="1000" dirty="0"/>
              <a:t>سهم</a:t>
            </a:r>
            <a:r>
              <a:rPr lang="ar-KW" sz="1000" dirty="0"/>
              <a:t> </a:t>
            </a:r>
            <a:r>
              <a:rPr lang="ar-SA" sz="1000" dirty="0" smtClean="0"/>
              <a:t>شركة برقان لحفر الآبار بالمركز الثالث </a:t>
            </a:r>
            <a:r>
              <a:rPr lang="ar-SA" sz="1000" dirty="0"/>
              <a:t>بقيمة تداول </a:t>
            </a:r>
            <a:r>
              <a:rPr lang="ar-SA" sz="1000" dirty="0" smtClean="0"/>
              <a:t>بلغ</a:t>
            </a:r>
            <a:r>
              <a:rPr lang="ar-KW" sz="1000" dirty="0" smtClean="0"/>
              <a:t>ت</a:t>
            </a:r>
            <a:r>
              <a:rPr lang="ar-SA" sz="1000" dirty="0" smtClean="0"/>
              <a:t> 8 مليون د.ك،</a:t>
            </a:r>
            <a:r>
              <a:rPr lang="ar-KW" sz="1000" dirty="0" smtClean="0"/>
              <a:t> </a:t>
            </a:r>
            <a:r>
              <a:rPr lang="ar-SA" sz="1000" dirty="0"/>
              <a:t>لينهي بذلك </a:t>
            </a:r>
            <a:r>
              <a:rPr lang="ar-KW" sz="1000" dirty="0"/>
              <a:t>تداولات الأسبوع </a:t>
            </a:r>
            <a:r>
              <a:rPr lang="ar-SA" sz="1000" dirty="0" smtClean="0"/>
              <a:t>عند سعر 156 فلس متراجعا بنسبة 9.3%.</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997</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654</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460</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652440770"/>
              </p:ext>
            </p:extLst>
          </p:nvPr>
        </p:nvGraphicFramePr>
        <p:xfrm>
          <a:off x="166688" y="1143000"/>
          <a:ext cx="6577012" cy="2314575"/>
        </p:xfrm>
        <a:graphic>
          <a:graphicData uri="http://schemas.openxmlformats.org/presentationml/2006/ole">
            <mc:AlternateContent xmlns:mc="http://schemas.openxmlformats.org/markup-compatibility/2006">
              <mc:Choice xmlns:v="urn:schemas-microsoft-com:vml" Requires="v">
                <p:oleObj spid="_x0000_s139609"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43000"/>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90009846"/>
              </p:ext>
            </p:extLst>
          </p:nvPr>
        </p:nvGraphicFramePr>
        <p:xfrm>
          <a:off x="166688" y="4016338"/>
          <a:ext cx="3833812" cy="3000375"/>
        </p:xfrm>
        <a:graphic>
          <a:graphicData uri="http://schemas.openxmlformats.org/presentationml/2006/ole">
            <mc:AlternateContent xmlns:mc="http://schemas.openxmlformats.org/markup-compatibility/2006">
              <mc:Choice xmlns:v="urn:schemas-microsoft-com:vml" Requires="v">
                <p:oleObj spid="_x0000_s139610"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016338"/>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871080830"/>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40799"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00042707"/>
              </p:ext>
            </p:extLst>
          </p:nvPr>
        </p:nvGraphicFramePr>
        <p:xfrm>
          <a:off x="152400" y="1150938"/>
          <a:ext cx="6596063" cy="2314575"/>
        </p:xfrm>
        <a:graphic>
          <a:graphicData uri="http://schemas.openxmlformats.org/presentationml/2006/ole">
            <mc:AlternateContent xmlns:mc="http://schemas.openxmlformats.org/markup-compatibility/2006">
              <mc:Choice xmlns:v="urn:schemas-microsoft-com:vml" Requires="v">
                <p:oleObj spid="_x0000_s140800" name="Worksheet" r:id="rId7" imgW="6591449" imgH="2314575" progId="Excel.Sheet.12">
                  <p:link updateAutomatic="1"/>
                </p:oleObj>
              </mc:Choice>
              <mc:Fallback>
                <p:oleObj name="Worksheet" r:id="rId7" imgW="6591449" imgH="2314575" progId="Excel.Sheet.12">
                  <p:link updateAutomatic="1"/>
                  <p:pic>
                    <p:nvPicPr>
                      <p:cNvPr id="0" name=""/>
                      <p:cNvPicPr/>
                      <p:nvPr/>
                    </p:nvPicPr>
                    <p:blipFill>
                      <a:blip r:embed="rId8"/>
                      <a:stretch>
                        <a:fillRect/>
                      </a:stretch>
                    </p:blipFill>
                    <p:spPr>
                      <a:xfrm>
                        <a:off x="152400" y="1150938"/>
                        <a:ext cx="6596063"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607077832"/>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0801"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18093</TotalTime>
  <Words>1384</Words>
  <Application>Microsoft Office PowerPoint</Application>
  <PresentationFormat>On-screen Show (4:3)</PresentationFormat>
  <Paragraphs>71</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\\nicfps\laid$\Researches &amp; Studies\Work Files\Periodic Reports\Boursa Kuwait\Weekly\2020\Master Model for weekly (wealth management)v.1 - Copy.xlsx!Companies (P Market)!R3C2:R30C9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3821</cp:revision>
  <cp:lastPrinted>2019-01-10T11:21:43Z</cp:lastPrinted>
  <dcterms:created xsi:type="dcterms:W3CDTF">2015-01-14T07:25:06Z</dcterms:created>
  <dcterms:modified xsi:type="dcterms:W3CDTF">2021-02-18T11:50:44Z</dcterms:modified>
</cp:coreProperties>
</file>